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6" r:id="rId4"/>
    <p:sldMasterId id="2147483727" r:id="rId5"/>
    <p:sldMasterId id="214748372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2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penSans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7250fa8ca_4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7250fa8ca_4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71a1d3b3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71a1d3b3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Tempo na Estrategia: Beneficios disso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8625285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8625285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8625285b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8625285b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Tempo na Estrategia: Beneficios disso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13d31fe0f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13d31fe0f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Tempo na Estrategia: Beneficios disso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4642f00e8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14642f00e8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8625285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8625285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035dbdc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035dbdc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8625285b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8625285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56dcfd3ff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56dcfd3ff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d2291067d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ed2291067d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8625285b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8625285b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92acc2d4c_1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92acc2d4c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10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jpg"/><Relationship Id="rId3" Type="http://schemas.openxmlformats.org/officeDocument/2006/relationships/image" Target="../media/image2.jpg"/><Relationship Id="rId4" Type="http://schemas.openxmlformats.org/officeDocument/2006/relationships/image" Target="../media/image4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jpg"/><Relationship Id="rId3" Type="http://schemas.openxmlformats.org/officeDocument/2006/relationships/image" Target="../media/image2.jpg"/><Relationship Id="rId4" Type="http://schemas.openxmlformats.org/officeDocument/2006/relationships/image" Target="../media/image5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2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7.pn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jpg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10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jpg"/><Relationship Id="rId3" Type="http://schemas.openxmlformats.org/officeDocument/2006/relationships/image" Target="../media/image2.jpg"/><Relationship Id="rId4" Type="http://schemas.openxmlformats.org/officeDocument/2006/relationships/image" Target="../media/image4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10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igado!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9096" l="1493" r="1493" t="9096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1429950" y="1650175"/>
            <a:ext cx="6284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OBRIGADO!</a:t>
            </a:r>
            <a:endParaRPr b="1" sz="6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299" y="2614725"/>
            <a:ext cx="1143400" cy="11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onograma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2">
            <a:alphaModFix/>
          </a:blip>
          <a:srcRect b="8995" l="1409" r="1409" t="9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1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1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1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Cronograma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e 3 Pessoas">
  <p:cSld name="TITLE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b="8995" l="1409" r="1409" t="9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2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2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2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Equipe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7" name="Google Shape;10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50" y="1362225"/>
            <a:ext cx="2814725" cy="3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ltado">
  <p:cSld name="Title Slid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1" name="Google Shape;111;p13"/>
          <p:cNvPicPr preferRelativeResize="0"/>
          <p:nvPr/>
        </p:nvPicPr>
        <p:blipFill rotWithShape="1">
          <a:blip r:embed="rId2">
            <a:alphaModFix/>
          </a:blip>
          <a:srcRect b="9096" l="1493" r="1493" t="9096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3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3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Resultado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5" name="Google Shape;11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n" type="obj">
  <p:cSld name="OBJEC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/>
          </a:blip>
          <a:srcRect b="10269" l="1292" r="2247" t="-10270"/>
          <a:stretch/>
        </p:blipFill>
        <p:spPr>
          <a:xfrm>
            <a:off x="0" y="-588425"/>
            <a:ext cx="9143996" cy="573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4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14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Acordos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odologia" type="secHead">
  <p:cSld name="SECTION_HEA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 b="10082" l="2678" r="2669" t="1009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5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15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Metodologia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1" name="Google Shape;131;p16"/>
          <p:cNvSpPr/>
          <p:nvPr/>
        </p:nvSpPr>
        <p:spPr>
          <a:xfrm rot="613080">
            <a:off x="-1567794" y="-812101"/>
            <a:ext cx="6319833" cy="628905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5023" y="1747176"/>
            <a:ext cx="1628006" cy="16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 1">
  <p:cSld name="TITLE_2_1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7"/>
          <p:cNvSpPr/>
          <p:nvPr/>
        </p:nvSpPr>
        <p:spPr>
          <a:xfrm rot="613080">
            <a:off x="-1567794" y="-812101"/>
            <a:ext cx="6319833" cy="6289056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5023" y="1747176"/>
            <a:ext cx="1628006" cy="164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 2">
  <p:cSld name="TITLE_ONLY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CUSTOM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9096" l="1493" r="1493" t="9096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2">
            <a:alphaModFix/>
          </a:blip>
          <a:srcRect b="18400" l="0" r="0" t="0"/>
          <a:stretch/>
        </p:blipFill>
        <p:spPr>
          <a:xfrm>
            <a:off x="1115125" y="1667063"/>
            <a:ext cx="1780301" cy="180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2">
            <a:alphaModFix/>
          </a:blip>
          <a:srcRect b="10121" l="2830" r="2821" t="10121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 amt="62000"/>
          </a:blip>
          <a:srcRect b="0" l="0" r="50032" t="0"/>
          <a:stretch/>
        </p:blipFill>
        <p:spPr>
          <a:xfrm>
            <a:off x="3585700" y="0"/>
            <a:ext cx="5558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/>
        </p:nvSpPr>
        <p:spPr>
          <a:xfrm>
            <a:off x="355301" y="265167"/>
            <a:ext cx="291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sz="11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">
  <p:cSld name="TITLE_ONLY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33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33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">
  <p:cSld name="2_Title 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4"/>
          <p:cNvCxnSpPr/>
          <p:nvPr/>
        </p:nvCxnSpPr>
        <p:spPr>
          <a:xfrm>
            <a:off x="457200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34"/>
          <p:cNvSpPr/>
          <p:nvPr/>
        </p:nvSpPr>
        <p:spPr>
          <a:xfrm>
            <a:off x="4439618" y="4704347"/>
            <a:ext cx="2649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4378292" y="4683043"/>
            <a:ext cx="387300" cy="288900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2">
            <a:alphaModFix/>
          </a:blip>
          <a:srcRect b="10266" l="5423" r="1075" t="10881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4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Case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 1">
  <p:cSld name="CUSTOM_1_1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 rotWithShape="1">
          <a:blip r:embed="rId2">
            <a:alphaModFix/>
          </a:blip>
          <a:srcRect b="11790" l="0" r="0" t="151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5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5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Resolução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opo">
  <p:cSld name="slidemodel2">
    <p:bg>
      <p:bgPr>
        <a:gradFill>
          <a:gsLst>
            <a:gs pos="0">
              <a:srgbClr val="F2F2F2"/>
            </a:gs>
            <a:gs pos="100000">
              <a:srgbClr val="A5A5A5">
                <a:alpha val="52941"/>
              </a:srgbClr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17" name="Google Shape;217;p36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36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Escopo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e 3 Pessoas">
  <p:cSld name="TITLE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24" name="Google Shape;224;p37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7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Equipe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50" y="1362225"/>
            <a:ext cx="2814725" cy="3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ltado">
  <p:cSld name="Title Slid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 rotWithShape="1">
          <a:blip r:embed="rId2">
            <a:alphaModFix/>
          </a:blip>
          <a:srcRect b="9096" l="1493" r="1493" t="9096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8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38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Resultados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ltado 1">
  <p:cSld name="Title Slide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9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39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Investimento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to 1">
  <p:cSld name="2_Title Only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 rotWithShape="1">
          <a:blip r:embed="rId2">
            <a:alphaModFix/>
          </a:blip>
          <a:srcRect b="13795" l="0" r="0" t="20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40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/>
          <p:nvPr/>
        </p:nvSpPr>
        <p:spPr>
          <a:xfrm>
            <a:off x="3275550" y="284450"/>
            <a:ext cx="25932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Próximos Passos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to">
  <p:cSld name="2_Title Only_1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41"/>
          <p:cNvCxnSpPr/>
          <p:nvPr/>
        </p:nvCxnSpPr>
        <p:spPr>
          <a:xfrm>
            <a:off x="-1549075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41"/>
          <p:cNvSpPr/>
          <p:nvPr/>
        </p:nvSpPr>
        <p:spPr>
          <a:xfrm>
            <a:off x="4439618" y="4704347"/>
            <a:ext cx="2649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1"/>
          <p:cNvSpPr txBox="1"/>
          <p:nvPr>
            <p:ph idx="12" type="sldNum"/>
          </p:nvPr>
        </p:nvSpPr>
        <p:spPr>
          <a:xfrm>
            <a:off x="4378292" y="4683043"/>
            <a:ext cx="387300" cy="288900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2">
            <a:alphaModFix/>
          </a:blip>
          <a:srcRect b="10266" l="5423" r="1075" t="10881"/>
          <a:stretch/>
        </p:blipFill>
        <p:spPr>
          <a:xfrm>
            <a:off x="15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41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5" name="Google Shape;2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/>
          <p:nvPr/>
        </p:nvSpPr>
        <p:spPr>
          <a:xfrm>
            <a:off x="3275550" y="284450"/>
            <a:ext cx="25932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7487047" y="1808919"/>
            <a:ext cx="1206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ejep.com.br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6323851" y="2928003"/>
            <a:ext cx="2353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EJEP - </a:t>
            </a: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núcleo de estudos</a:t>
            </a: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Júnior de Engenharia de Produção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6634056" y="3289878"/>
            <a:ext cx="2043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facebook.com/ejep.ufsc/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7460856" y="3651742"/>
            <a:ext cx="1242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@ejepnoinsta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7334845" y="2581667"/>
            <a:ext cx="1342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(48) 3721-2810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6103650" y="2195298"/>
            <a:ext cx="2573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Departamento de Engenharia de Produção, SN - Trindade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77350" y="178467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7350" y="2161323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7350" y="2914644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350" y="3283198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0" y="3651751"/>
            <a:ext cx="322288" cy="32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25000"/>
          </a:blip>
          <a:srcRect b="44818" l="0" r="0" t="0"/>
          <a:stretch/>
        </p:blipFill>
        <p:spPr>
          <a:xfrm rot="-913128">
            <a:off x="52475" y="-203682"/>
            <a:ext cx="7861226" cy="540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b="74373" l="3403" r="75597" t="3536"/>
          <a:stretch/>
        </p:blipFill>
        <p:spPr>
          <a:xfrm>
            <a:off x="8627236" y="3468251"/>
            <a:ext cx="388763" cy="40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b="49802" l="26707" r="52294" t="28107"/>
          <a:stretch/>
        </p:blipFill>
        <p:spPr>
          <a:xfrm>
            <a:off x="8627236" y="3041872"/>
            <a:ext cx="388763" cy="40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50726" l="4290" r="74711" t="27183"/>
          <a:stretch/>
        </p:blipFill>
        <p:spPr>
          <a:xfrm>
            <a:off x="8627236" y="3837370"/>
            <a:ext cx="388763" cy="40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4">
            <a:alphaModFix/>
          </a:blip>
          <a:srcRect b="37570" l="69861" r="4132" t="36228"/>
          <a:stretch/>
        </p:blipFill>
        <p:spPr>
          <a:xfrm>
            <a:off x="8627235" y="2655475"/>
            <a:ext cx="388764" cy="36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 rotWithShape="1">
          <a:blip r:embed="rId4">
            <a:alphaModFix/>
          </a:blip>
          <a:srcRect b="37066" l="3758" r="70234" t="36733"/>
          <a:stretch/>
        </p:blipFill>
        <p:spPr>
          <a:xfrm>
            <a:off x="8627235" y="4292429"/>
            <a:ext cx="388764" cy="36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4">
            <a:alphaModFix/>
          </a:blip>
          <a:srcRect b="3814" l="71051" r="2941" t="69984"/>
          <a:stretch/>
        </p:blipFill>
        <p:spPr>
          <a:xfrm>
            <a:off x="8627235" y="4707515"/>
            <a:ext cx="388764" cy="36068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/>
        </p:nvSpPr>
        <p:spPr>
          <a:xfrm>
            <a:off x="7415391" y="2694537"/>
            <a:ext cx="13413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ejep.com.br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6193080" y="3081394"/>
            <a:ext cx="26157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EJEP - </a:t>
            </a: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núcleo de estudos</a:t>
            </a: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Júnior de Engenharia de Produção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6365363" y="3527260"/>
            <a:ext cx="2271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facebook.com/ejep.ufsc/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7276578" y="3896423"/>
            <a:ext cx="13815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@ejepnoinsta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7208280" y="4755437"/>
            <a:ext cx="14922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(48) 3721-2810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38;p5"/>
          <p:cNvSpPr txBox="1"/>
          <p:nvPr/>
        </p:nvSpPr>
        <p:spPr>
          <a:xfrm>
            <a:off x="5840325" y="4342616"/>
            <a:ext cx="28605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Departamento de Engenharia de Produção, SN - Trindade</a:t>
            </a:r>
            <a:endParaRPr sz="1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onograma 1">
  <p:cSld name="TITLE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 rotWithShape="1">
          <a:blip r:embed="rId2">
            <a:alphaModFix/>
          </a:blip>
          <a:srcRect b="8995" l="1409" r="1409" t="9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42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42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Cronograma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n" type="obj">
  <p:cSld name="OBJEC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3"/>
          <p:cNvPicPr preferRelativeResize="0"/>
          <p:nvPr/>
        </p:nvPicPr>
        <p:blipFill rotWithShape="1">
          <a:blip r:embed="rId2">
            <a:alphaModFix/>
          </a:blip>
          <a:srcRect b="10269" l="1292" r="2247" t="-10270"/>
          <a:stretch/>
        </p:blipFill>
        <p:spPr>
          <a:xfrm>
            <a:off x="0" y="-588425"/>
            <a:ext cx="9143996" cy="573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43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3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Escopo - Lean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 1">
  <p:cSld name="TITLE_ONLY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44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4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rendizados">
  <p:cSld name="TITLE_5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2">
            <a:alphaModFix/>
          </a:blip>
          <a:srcRect b="8995" l="1409" r="1409" t="9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5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45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45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Aprendizados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OBJECT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6" name="Google Shape;306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7" name="Google Shape;307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8" name="Google Shape;308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>
  <p:cSld name="OBJECT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2" name="Google Shape;31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3" name="Google Shape;31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4" name="Google Shape;31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2">
  <p:cSld name="OBJECT_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9" name="Google Shape;319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20" name="Google Shape;320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3">
  <p:cSld name="OBJECT_4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25" name="Google Shape;325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26" name="Google Shape;326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4">
  <p:cSld name="OBJECT_5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30" name="Google Shape;330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31" name="Google Shape;331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32" name="Google Shape;332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bre Nós">
  <p:cSld name="TITLE_ONLY_3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1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51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Sobre Nós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10121" l="2830" r="2821" t="10121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3">
            <a:alphaModFix amt="62000"/>
          </a:blip>
          <a:srcRect b="0" l="0" r="50032" t="0"/>
          <a:stretch/>
        </p:blipFill>
        <p:spPr>
          <a:xfrm>
            <a:off x="3585700" y="0"/>
            <a:ext cx="5558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355301" y="265167"/>
            <a:ext cx="291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sz="11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bre Nós 1">
  <p:cSld name="TITLE_ONLY_4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52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52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Sobre Nós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 2">
  <p:cSld name="TITLE_ONLY_5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9" name="Google Shape;349;p53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53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53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 3">
  <p:cSld name="TITLE_ONLY_6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6" name="Google Shape;356;p54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54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54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29455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7" name="Google Shape;367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8" name="Google Shape;36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1" name="Google Shape;37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4" name="Google Shape;37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5" name="Google Shape;37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9" name="Google Shape;379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0" name="Google Shape;38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3" name="Google Shape;38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6" name="Google Shape;386;p6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7" name="Google Shape;38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0" name="Google Shape;39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7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7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4" name="Google Shape;394;p6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5" name="Google Shape;395;p6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99" name="Google Shape;39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2" name="Google Shape;402;p6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3" name="Google Shape;40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rgbClr val="FFFFF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8" name="Google Shape;408;p67"/>
          <p:cNvPicPr preferRelativeResize="0"/>
          <p:nvPr/>
        </p:nvPicPr>
        <p:blipFill rotWithShape="1">
          <a:blip r:embed="rId2">
            <a:alphaModFix/>
          </a:blip>
          <a:srcRect b="18400" l="0" r="0" t="0"/>
          <a:stretch/>
        </p:blipFill>
        <p:spPr>
          <a:xfrm>
            <a:off x="1115125" y="1667063"/>
            <a:ext cx="1780301" cy="180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8"/>
          <p:cNvPicPr preferRelativeResize="0"/>
          <p:nvPr/>
        </p:nvPicPr>
        <p:blipFill rotWithShape="1">
          <a:blip r:embed="rId2">
            <a:alphaModFix/>
          </a:blip>
          <a:srcRect b="10121" l="2830" r="2821" t="10121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8"/>
          <p:cNvPicPr preferRelativeResize="0"/>
          <p:nvPr/>
        </p:nvPicPr>
        <p:blipFill rotWithShape="1">
          <a:blip r:embed="rId3">
            <a:alphaModFix amt="62000"/>
          </a:blip>
          <a:srcRect b="0" l="0" r="50032" t="0"/>
          <a:stretch/>
        </p:blipFill>
        <p:spPr>
          <a:xfrm>
            <a:off x="3585700" y="0"/>
            <a:ext cx="5558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8"/>
          <p:cNvSpPr txBox="1"/>
          <p:nvPr/>
        </p:nvSpPr>
        <p:spPr>
          <a:xfrm>
            <a:off x="355301" y="265167"/>
            <a:ext cx="291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sz="11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">
  <p:cSld name="TITLE_ONLY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5" name="Google Shape;415;p69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9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69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69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9" name="Google Shape;4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">
  <p:cSld name="2_Titl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70"/>
          <p:cNvCxnSpPr/>
          <p:nvPr/>
        </p:nvCxnSpPr>
        <p:spPr>
          <a:xfrm>
            <a:off x="457200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70"/>
          <p:cNvSpPr/>
          <p:nvPr/>
        </p:nvSpPr>
        <p:spPr>
          <a:xfrm>
            <a:off x="4439618" y="4704347"/>
            <a:ext cx="2649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70"/>
          <p:cNvSpPr txBox="1"/>
          <p:nvPr>
            <p:ph idx="12" type="sldNum"/>
          </p:nvPr>
        </p:nvSpPr>
        <p:spPr>
          <a:xfrm>
            <a:off x="4378292" y="4683043"/>
            <a:ext cx="387300" cy="288900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4" name="Google Shape;424;p70"/>
          <p:cNvPicPr preferRelativeResize="0"/>
          <p:nvPr/>
        </p:nvPicPr>
        <p:blipFill rotWithShape="1">
          <a:blip r:embed="rId2">
            <a:alphaModFix/>
          </a:blip>
          <a:srcRect b="10266" l="5423" r="1075" t="10881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0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70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7" name="Google Shape;42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70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Case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 1">
  <p:cSld name="CUSTOM_1_1"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1"/>
          <p:cNvPicPr preferRelativeResize="0"/>
          <p:nvPr/>
        </p:nvPicPr>
        <p:blipFill rotWithShape="1">
          <a:blip r:embed="rId2">
            <a:alphaModFix/>
          </a:blip>
          <a:srcRect b="11790" l="0" r="0" t="151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1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71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3" name="Google Shape;433;p71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Resolução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4" name="Google Shape;43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opo">
  <p:cSld name="slidemodel2">
    <p:bg>
      <p:bgPr>
        <a:gradFill>
          <a:gsLst>
            <a:gs pos="0">
              <a:srgbClr val="F2F2F2"/>
            </a:gs>
            <a:gs pos="100000">
              <a:srgbClr val="A5A5A5">
                <a:alpha val="52941"/>
              </a:srgbClr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72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439" name="Google Shape;439;p72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p72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Escopo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1" name="Google Shape;44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">
  <p:cSld name="2_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457200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8"/>
          <p:cNvSpPr/>
          <p:nvPr/>
        </p:nvSpPr>
        <p:spPr>
          <a:xfrm>
            <a:off x="4439618" y="4704347"/>
            <a:ext cx="2649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4378292" y="4683043"/>
            <a:ext cx="387300" cy="288900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b="10266" l="5423" r="1075" t="10881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8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8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Case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e 3 Pessoas">
  <p:cSld name="TITLE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7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446" name="Google Shape;446;p73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Google Shape;447;p73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Equipe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8" name="Google Shape;44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50" y="1362225"/>
            <a:ext cx="2814725" cy="3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ltado">
  <p:cSld name="Title Slide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2" name="Google Shape;452;p74"/>
          <p:cNvPicPr preferRelativeResize="0"/>
          <p:nvPr/>
        </p:nvPicPr>
        <p:blipFill rotWithShape="1">
          <a:blip r:embed="rId2">
            <a:alphaModFix/>
          </a:blip>
          <a:srcRect b="9096" l="1493" r="1493" t="9096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74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74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p74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Resultados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6" name="Google Shape;45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ltado 1">
  <p:cSld name="Title Slide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60" name="Google Shape;460;p75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75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75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Investimento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3" name="Google Shape;46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to 1">
  <p:cSld name="2_Title Only_1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6"/>
          <p:cNvPicPr preferRelativeResize="0"/>
          <p:nvPr/>
        </p:nvPicPr>
        <p:blipFill rotWithShape="1">
          <a:blip r:embed="rId2">
            <a:alphaModFix/>
          </a:blip>
          <a:srcRect b="13795" l="0" r="0" t="20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6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76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8" name="Google Shape;46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6"/>
          <p:cNvSpPr/>
          <p:nvPr/>
        </p:nvSpPr>
        <p:spPr>
          <a:xfrm>
            <a:off x="3275550" y="284450"/>
            <a:ext cx="25932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Próximos Passos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to">
  <p:cSld name="2_Title Only_1_2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Google Shape;471;p77"/>
          <p:cNvCxnSpPr/>
          <p:nvPr/>
        </p:nvCxnSpPr>
        <p:spPr>
          <a:xfrm>
            <a:off x="-1549075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2" name="Google Shape;472;p77"/>
          <p:cNvSpPr/>
          <p:nvPr/>
        </p:nvSpPr>
        <p:spPr>
          <a:xfrm>
            <a:off x="4439618" y="4704347"/>
            <a:ext cx="2649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7"/>
          <p:cNvSpPr txBox="1"/>
          <p:nvPr>
            <p:ph idx="12" type="sldNum"/>
          </p:nvPr>
        </p:nvSpPr>
        <p:spPr>
          <a:xfrm>
            <a:off x="4378292" y="4683043"/>
            <a:ext cx="387300" cy="288900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4" name="Google Shape;474;p77"/>
          <p:cNvPicPr preferRelativeResize="0"/>
          <p:nvPr/>
        </p:nvPicPr>
        <p:blipFill rotWithShape="1">
          <a:blip r:embed="rId2">
            <a:alphaModFix/>
          </a:blip>
          <a:srcRect b="10266" l="5423" r="1075" t="10881"/>
          <a:stretch/>
        </p:blipFill>
        <p:spPr>
          <a:xfrm>
            <a:off x="15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7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77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7" name="Google Shape;47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7"/>
          <p:cNvSpPr/>
          <p:nvPr/>
        </p:nvSpPr>
        <p:spPr>
          <a:xfrm>
            <a:off x="3275550" y="284450"/>
            <a:ext cx="25932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9" name="Google Shape;479;p77"/>
          <p:cNvSpPr txBox="1"/>
          <p:nvPr/>
        </p:nvSpPr>
        <p:spPr>
          <a:xfrm>
            <a:off x="7487047" y="1808919"/>
            <a:ext cx="1206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ejep.com.br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77"/>
          <p:cNvSpPr txBox="1"/>
          <p:nvPr/>
        </p:nvSpPr>
        <p:spPr>
          <a:xfrm>
            <a:off x="6323851" y="2928003"/>
            <a:ext cx="2353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EJEP - Empresa Júnior de Engenharia de Produção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77"/>
          <p:cNvSpPr txBox="1"/>
          <p:nvPr/>
        </p:nvSpPr>
        <p:spPr>
          <a:xfrm>
            <a:off x="6634056" y="3289878"/>
            <a:ext cx="2043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facebook.com/ejep.ufsc/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77"/>
          <p:cNvSpPr txBox="1"/>
          <p:nvPr/>
        </p:nvSpPr>
        <p:spPr>
          <a:xfrm>
            <a:off x="7460856" y="3651742"/>
            <a:ext cx="1242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@ejepnoinsta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77"/>
          <p:cNvSpPr txBox="1"/>
          <p:nvPr/>
        </p:nvSpPr>
        <p:spPr>
          <a:xfrm>
            <a:off x="7334845" y="2581667"/>
            <a:ext cx="1342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(48) 3721-2810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77"/>
          <p:cNvSpPr txBox="1"/>
          <p:nvPr/>
        </p:nvSpPr>
        <p:spPr>
          <a:xfrm>
            <a:off x="6103650" y="2195298"/>
            <a:ext cx="2573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Departamento de Engenharia de Produção, SN - Trindade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5" name="Google Shape;48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773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77350" y="178467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7350" y="2161323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7350" y="2914644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350" y="3283198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0" y="3651751"/>
            <a:ext cx="322288" cy="32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onograma 1">
  <p:cSld name="TITLE_4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8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9" name="Google Shape;499;p78"/>
          <p:cNvPicPr preferRelativeResize="0"/>
          <p:nvPr/>
        </p:nvPicPr>
        <p:blipFill rotWithShape="1">
          <a:blip r:embed="rId2">
            <a:alphaModFix/>
          </a:blip>
          <a:srcRect b="8995" l="1409" r="1409" t="9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8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78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2" name="Google Shape;502;p78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Cronograma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3" name="Google Shape;50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n" type="obj">
  <p:cSld name="OBJECT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9"/>
          <p:cNvPicPr preferRelativeResize="0"/>
          <p:nvPr/>
        </p:nvPicPr>
        <p:blipFill rotWithShape="1">
          <a:blip r:embed="rId2">
            <a:alphaModFix/>
          </a:blip>
          <a:srcRect b="10269" l="1292" r="2247" t="-10270"/>
          <a:stretch/>
        </p:blipFill>
        <p:spPr>
          <a:xfrm>
            <a:off x="0" y="-588425"/>
            <a:ext cx="9143996" cy="573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9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79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p79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0F2D4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Escopo - Lean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9" name="Google Shape;50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tuação Encontrada 1">
  <p:cSld name="TITLE_ONLY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12" name="Google Shape;512;p80"/>
          <p:cNvPicPr preferRelativeResize="0"/>
          <p:nvPr/>
        </p:nvPicPr>
        <p:blipFill rotWithShape="1">
          <a:blip r:embed="rId2">
            <a:alphaModFix/>
          </a:blip>
          <a:srcRect b="8207" l="465" r="475" t="8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0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80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80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Situação Encontrada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6" name="Google Shape;51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rendizados">
  <p:cSld name="TITLE_5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1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8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20" name="Google Shape;520;p81"/>
          <p:cNvPicPr preferRelativeResize="0"/>
          <p:nvPr/>
        </p:nvPicPr>
        <p:blipFill rotWithShape="1">
          <a:blip r:embed="rId2">
            <a:alphaModFix/>
          </a:blip>
          <a:srcRect b="8995" l="1409" r="1409" t="9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81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81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81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Aprendizados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4" name="Google Shape;52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to">
  <p:cSld name="2_Title Only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9"/>
          <p:cNvCxnSpPr/>
          <p:nvPr/>
        </p:nvCxnSpPr>
        <p:spPr>
          <a:xfrm>
            <a:off x="-1549075" y="4836695"/>
            <a:ext cx="8229600" cy="0"/>
          </a:xfrm>
          <a:prstGeom prst="straightConnector1">
            <a:avLst/>
          </a:prstGeom>
          <a:noFill/>
          <a:ln cap="flat" cmpd="sng" w="9525">
            <a:solidFill>
              <a:srgbClr val="D8D8D8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9"/>
          <p:cNvSpPr/>
          <p:nvPr/>
        </p:nvSpPr>
        <p:spPr>
          <a:xfrm>
            <a:off x="4439618" y="4704347"/>
            <a:ext cx="2649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4378292" y="4683043"/>
            <a:ext cx="387300" cy="288900"/>
          </a:xfrm>
          <a:prstGeom prst="rect">
            <a:avLst/>
          </a:prstGeom>
          <a:solidFill>
            <a:srgbClr val="CC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ct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10266" l="5423" r="1075" t="10881"/>
          <a:stretch/>
        </p:blipFill>
        <p:spPr>
          <a:xfrm>
            <a:off x="15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9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" name="Google Shape;6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/>
          <p:nvPr/>
        </p:nvSpPr>
        <p:spPr>
          <a:xfrm>
            <a:off x="3275550" y="284450"/>
            <a:ext cx="25932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Contato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7563247" y="1808919"/>
            <a:ext cx="1206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ejep.com.br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9"/>
          <p:cNvSpPr txBox="1"/>
          <p:nvPr/>
        </p:nvSpPr>
        <p:spPr>
          <a:xfrm>
            <a:off x="6400051" y="2928003"/>
            <a:ext cx="2353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EJEP - </a:t>
            </a: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núcleo de estudos</a:t>
            </a: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Júnior de Engenharia de Produção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6710256" y="3289878"/>
            <a:ext cx="2043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facebook.com/ejep.ufsc/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9"/>
          <p:cNvSpPr txBox="1"/>
          <p:nvPr/>
        </p:nvSpPr>
        <p:spPr>
          <a:xfrm>
            <a:off x="7537056" y="3651742"/>
            <a:ext cx="12429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@ejepnoinsta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7411045" y="2581667"/>
            <a:ext cx="1342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(48) 3721-2810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6179850" y="2195298"/>
            <a:ext cx="2573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Departamento de Engenharia de Produção, SN - Trindade</a:t>
            </a:r>
            <a:endParaRPr sz="1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53559" y="253800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53550" y="1784675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53550" y="2161323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53550" y="2914644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3550" y="3283198"/>
            <a:ext cx="322288" cy="3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3550" y="3651751"/>
            <a:ext cx="322288" cy="32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copo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7" name="Google Shape;87;p10"/>
          <p:cNvPicPr preferRelativeResize="0"/>
          <p:nvPr/>
        </p:nvPicPr>
        <p:blipFill rotWithShape="1">
          <a:blip r:embed="rId2">
            <a:alphaModFix/>
          </a:blip>
          <a:srcRect b="9282" l="1681" r="1681" t="9290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0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0"/>
          <p:cNvCxnSpPr/>
          <p:nvPr/>
        </p:nvCxnSpPr>
        <p:spPr>
          <a:xfrm>
            <a:off x="925645" y="814712"/>
            <a:ext cx="7292700" cy="0"/>
          </a:xfrm>
          <a:prstGeom prst="straightConnector1">
            <a:avLst/>
          </a:prstGeom>
          <a:noFill/>
          <a:ln cap="flat" cmpd="sng" w="9525">
            <a:solidFill>
              <a:srgbClr val="95A3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0"/>
          <p:cNvSpPr/>
          <p:nvPr/>
        </p:nvSpPr>
        <p:spPr>
          <a:xfrm>
            <a:off x="3275557" y="284442"/>
            <a:ext cx="2592900" cy="363600"/>
          </a:xfrm>
          <a:prstGeom prst="roundRect">
            <a:avLst>
              <a:gd fmla="val 50000" name="adj"/>
            </a:avLst>
          </a:prstGeom>
          <a:solidFill>
            <a:srgbClr val="CC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Escopo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1" name="Google Shape;9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0" y="292550"/>
            <a:ext cx="926399" cy="34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46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3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853819"/>
            <a:ext cx="82296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9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2"/>
          <p:cNvSpPr txBox="1"/>
          <p:nvPr/>
        </p:nvSpPr>
        <p:spPr>
          <a:xfrm>
            <a:off x="2230475" y="2413100"/>
            <a:ext cx="30978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b="1"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900">
                <a:latin typeface="Montserrat"/>
                <a:ea typeface="Montserrat"/>
                <a:cs typeface="Montserrat"/>
                <a:sym typeface="Montserrat"/>
              </a:rPr>
              <a:t>FinMange</a:t>
            </a:r>
            <a:endParaRPr b="1" i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82"/>
          <p:cNvSpPr/>
          <p:nvPr/>
        </p:nvSpPr>
        <p:spPr>
          <a:xfrm rot="5400000">
            <a:off x="3614627" y="1589900"/>
            <a:ext cx="3683100" cy="10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500" y="2216525"/>
            <a:ext cx="2263600" cy="1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1"/>
          <p:cNvSpPr/>
          <p:nvPr/>
        </p:nvSpPr>
        <p:spPr>
          <a:xfrm flipH="1" rot="10800000">
            <a:off x="1417191" y="1162181"/>
            <a:ext cx="2474100" cy="208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91"/>
          <p:cNvSpPr/>
          <p:nvPr/>
        </p:nvSpPr>
        <p:spPr>
          <a:xfrm flipH="1" rot="10800000">
            <a:off x="5051991" y="1162181"/>
            <a:ext cx="2474100" cy="208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91"/>
          <p:cNvSpPr/>
          <p:nvPr/>
        </p:nvSpPr>
        <p:spPr>
          <a:xfrm flipH="1" rot="10800000">
            <a:off x="5480728" y="2575880"/>
            <a:ext cx="1616400" cy="1616100"/>
          </a:xfrm>
          <a:prstGeom prst="ellipse">
            <a:avLst/>
          </a:prstGeom>
          <a:solidFill>
            <a:schemeClr val="dk1"/>
          </a:solidFill>
          <a:ln cap="flat" cmpd="sng" w="2032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91"/>
          <p:cNvSpPr txBox="1"/>
          <p:nvPr/>
        </p:nvSpPr>
        <p:spPr>
          <a:xfrm>
            <a:off x="5570550" y="3118375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Ferramentas de organização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91"/>
          <p:cNvSpPr txBox="1"/>
          <p:nvPr/>
        </p:nvSpPr>
        <p:spPr>
          <a:xfrm>
            <a:off x="5986847" y="3118375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1" name="Google Shape;651;p91"/>
          <p:cNvSpPr/>
          <p:nvPr/>
        </p:nvSpPr>
        <p:spPr>
          <a:xfrm>
            <a:off x="5057025" y="1499425"/>
            <a:ext cx="24741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Trello, Github, Miro, MarvelApp, Google Drive</a:t>
            </a:r>
            <a:endParaRPr sz="12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91"/>
          <p:cNvSpPr/>
          <p:nvPr/>
        </p:nvSpPr>
        <p:spPr>
          <a:xfrm flipH="1" rot="10800000">
            <a:off x="1840678" y="2575880"/>
            <a:ext cx="1616400" cy="1616100"/>
          </a:xfrm>
          <a:prstGeom prst="ellipse">
            <a:avLst/>
          </a:prstGeom>
          <a:solidFill>
            <a:schemeClr val="dk1"/>
          </a:solidFill>
          <a:ln cap="flat" cmpd="sng" w="2032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91"/>
          <p:cNvSpPr txBox="1"/>
          <p:nvPr/>
        </p:nvSpPr>
        <p:spPr>
          <a:xfrm>
            <a:off x="1930500" y="3118375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Utilização do scrum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p91"/>
          <p:cNvSpPr/>
          <p:nvPr/>
        </p:nvSpPr>
        <p:spPr>
          <a:xfrm>
            <a:off x="1472100" y="1411075"/>
            <a:ext cx="23589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Metodologias ágeis, com base no Scrum</a:t>
            </a:r>
            <a:endParaRPr sz="12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91"/>
          <p:cNvSpPr txBox="1"/>
          <p:nvPr/>
        </p:nvSpPr>
        <p:spPr>
          <a:xfrm>
            <a:off x="6033750" y="3102475"/>
            <a:ext cx="1437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Expansão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91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91"/>
          <p:cNvSpPr txBox="1"/>
          <p:nvPr/>
        </p:nvSpPr>
        <p:spPr>
          <a:xfrm>
            <a:off x="323150" y="39588"/>
            <a:ext cx="9149100" cy="52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	Metodologia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2"/>
          <p:cNvSpPr/>
          <p:nvPr/>
        </p:nvSpPr>
        <p:spPr>
          <a:xfrm>
            <a:off x="0" y="0"/>
            <a:ext cx="4128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92"/>
          <p:cNvSpPr/>
          <p:nvPr/>
        </p:nvSpPr>
        <p:spPr>
          <a:xfrm>
            <a:off x="4572010" y="484378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92"/>
          <p:cNvSpPr/>
          <p:nvPr/>
        </p:nvSpPr>
        <p:spPr>
          <a:xfrm>
            <a:off x="4572010" y="1420019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/>
          <p:nvPr/>
        </p:nvSpPr>
        <p:spPr>
          <a:xfrm>
            <a:off x="4572010" y="3228885"/>
            <a:ext cx="650400" cy="650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92"/>
          <p:cNvSpPr/>
          <p:nvPr/>
        </p:nvSpPr>
        <p:spPr>
          <a:xfrm>
            <a:off x="5541250" y="59016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p92"/>
          <p:cNvSpPr/>
          <p:nvPr/>
        </p:nvSpPr>
        <p:spPr>
          <a:xfrm>
            <a:off x="5541225" y="152580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92"/>
          <p:cNvSpPr/>
          <p:nvPr/>
        </p:nvSpPr>
        <p:spPr>
          <a:xfrm>
            <a:off x="4572010" y="2324444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92"/>
          <p:cNvSpPr/>
          <p:nvPr/>
        </p:nvSpPr>
        <p:spPr>
          <a:xfrm>
            <a:off x="5541225" y="243022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70" name="Google Shape;670;p92"/>
          <p:cNvSpPr/>
          <p:nvPr/>
        </p:nvSpPr>
        <p:spPr>
          <a:xfrm>
            <a:off x="5541250" y="59016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Contexto do Problema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1" name="Google Shape;671;p92"/>
          <p:cNvSpPr/>
          <p:nvPr/>
        </p:nvSpPr>
        <p:spPr>
          <a:xfrm>
            <a:off x="5541225" y="152580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92"/>
          <p:cNvSpPr/>
          <p:nvPr/>
        </p:nvSpPr>
        <p:spPr>
          <a:xfrm>
            <a:off x="5541225" y="3334669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Arquitetura da Solução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73" name="Google Shape;673;p92"/>
          <p:cNvSpPr/>
          <p:nvPr/>
        </p:nvSpPr>
        <p:spPr>
          <a:xfrm>
            <a:off x="5541225" y="243022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Metodologia do Grupo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74" name="Google Shape;67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00" y="1936825"/>
            <a:ext cx="2263600" cy="1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3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93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Arquitetura da Solucão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3"/>
          <p:cNvSpPr/>
          <p:nvPr/>
        </p:nvSpPr>
        <p:spPr>
          <a:xfrm flipH="1">
            <a:off x="607399" y="917749"/>
            <a:ext cx="1917600" cy="1885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HTML, CSS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93"/>
          <p:cNvSpPr/>
          <p:nvPr/>
        </p:nvSpPr>
        <p:spPr>
          <a:xfrm flipH="1">
            <a:off x="6216924" y="2803549"/>
            <a:ext cx="1917600" cy="1885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REPLIT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93"/>
          <p:cNvSpPr/>
          <p:nvPr/>
        </p:nvSpPr>
        <p:spPr>
          <a:xfrm flipH="1">
            <a:off x="2294299" y="2803549"/>
            <a:ext cx="1917600" cy="1885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93"/>
          <p:cNvSpPr/>
          <p:nvPr/>
        </p:nvSpPr>
        <p:spPr>
          <a:xfrm flipH="1">
            <a:off x="4211912" y="917749"/>
            <a:ext cx="1917600" cy="1885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IMAGENS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4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94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Integrantes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p94"/>
          <p:cNvSpPr txBox="1"/>
          <p:nvPr/>
        </p:nvSpPr>
        <p:spPr>
          <a:xfrm>
            <a:off x="6536100" y="4743300"/>
            <a:ext cx="26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2" name="Google Shape;692;p94"/>
          <p:cNvSpPr txBox="1"/>
          <p:nvPr/>
        </p:nvSpPr>
        <p:spPr>
          <a:xfrm>
            <a:off x="920075" y="2181350"/>
            <a:ext cx="3891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João Madeira 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 Owner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Desenvolvedor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" name="Google Shape;693;p94"/>
          <p:cNvSpPr txBox="1"/>
          <p:nvPr/>
        </p:nvSpPr>
        <p:spPr>
          <a:xfrm>
            <a:off x="920075" y="3382113"/>
            <a:ext cx="3891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João Lucas Curi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Desenvolvedor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4" name="Google Shape;694;p94"/>
          <p:cNvPicPr preferRelativeResize="0"/>
          <p:nvPr/>
        </p:nvPicPr>
        <p:blipFill rotWithShape="1">
          <a:blip r:embed="rId3">
            <a:alphaModFix/>
          </a:blip>
          <a:srcRect b="37066" l="3758" r="70234" t="36733"/>
          <a:stretch/>
        </p:blipFill>
        <p:spPr>
          <a:xfrm>
            <a:off x="8695627" y="4324457"/>
            <a:ext cx="349773" cy="32451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94"/>
          <p:cNvSpPr txBox="1"/>
          <p:nvPr/>
        </p:nvSpPr>
        <p:spPr>
          <a:xfrm>
            <a:off x="5733474" y="3942950"/>
            <a:ext cx="3162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fin-manage.joaomadeira12.repl.co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94"/>
          <p:cNvSpPr txBox="1"/>
          <p:nvPr/>
        </p:nvSpPr>
        <p:spPr>
          <a:xfrm>
            <a:off x="7299224" y="4741025"/>
            <a:ext cx="14622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(32) 99984-3010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94"/>
          <p:cNvSpPr txBox="1"/>
          <p:nvPr/>
        </p:nvSpPr>
        <p:spPr>
          <a:xfrm>
            <a:off x="6624975" y="4359523"/>
            <a:ext cx="2573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PUC MINAS- coreu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8" name="Google Shape;698;p94"/>
          <p:cNvPicPr preferRelativeResize="0"/>
          <p:nvPr/>
        </p:nvPicPr>
        <p:blipFill rotWithShape="1">
          <a:blip r:embed="rId3">
            <a:alphaModFix/>
          </a:blip>
          <a:srcRect b="37570" l="69861" r="4132" t="36228"/>
          <a:stretch/>
        </p:blipFill>
        <p:spPr>
          <a:xfrm>
            <a:off x="8695627" y="3907900"/>
            <a:ext cx="349773" cy="32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4"/>
          <p:cNvPicPr preferRelativeResize="0"/>
          <p:nvPr/>
        </p:nvPicPr>
        <p:blipFill rotWithShape="1">
          <a:blip r:embed="rId3">
            <a:alphaModFix/>
          </a:blip>
          <a:srcRect b="3814" l="71051" r="2941" t="69984"/>
          <a:stretch/>
        </p:blipFill>
        <p:spPr>
          <a:xfrm>
            <a:off x="8695627" y="4697913"/>
            <a:ext cx="349773" cy="32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4"/>
          <p:cNvSpPr txBox="1"/>
          <p:nvPr/>
        </p:nvSpPr>
        <p:spPr>
          <a:xfrm>
            <a:off x="920075" y="799075"/>
            <a:ext cx="38910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Emanuel Gandra</a:t>
            </a:r>
            <a:r>
              <a:rPr b="1"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Scrum Master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Desenvolvedor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3"/>
          <p:cNvSpPr/>
          <p:nvPr/>
        </p:nvSpPr>
        <p:spPr>
          <a:xfrm>
            <a:off x="0" y="0"/>
            <a:ext cx="4128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83"/>
          <p:cNvSpPr/>
          <p:nvPr/>
        </p:nvSpPr>
        <p:spPr>
          <a:xfrm>
            <a:off x="4572010" y="484378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83"/>
          <p:cNvSpPr/>
          <p:nvPr/>
        </p:nvSpPr>
        <p:spPr>
          <a:xfrm>
            <a:off x="4572010" y="1420019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83"/>
          <p:cNvSpPr/>
          <p:nvPr/>
        </p:nvSpPr>
        <p:spPr>
          <a:xfrm>
            <a:off x="4572010" y="3228885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83"/>
          <p:cNvSpPr/>
          <p:nvPr/>
        </p:nvSpPr>
        <p:spPr>
          <a:xfrm>
            <a:off x="5541250" y="59016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Contexto do Problema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p83"/>
          <p:cNvSpPr/>
          <p:nvPr/>
        </p:nvSpPr>
        <p:spPr>
          <a:xfrm>
            <a:off x="5541225" y="152580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83"/>
          <p:cNvSpPr/>
          <p:nvPr/>
        </p:nvSpPr>
        <p:spPr>
          <a:xfrm>
            <a:off x="5541225" y="3334669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Arquitetura da Solução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43" name="Google Shape;543;p83"/>
          <p:cNvSpPr/>
          <p:nvPr/>
        </p:nvSpPr>
        <p:spPr>
          <a:xfrm>
            <a:off x="4572010" y="2324444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83"/>
          <p:cNvSpPr/>
          <p:nvPr/>
        </p:nvSpPr>
        <p:spPr>
          <a:xfrm>
            <a:off x="5541225" y="243022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Metodologia do Grupo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45" name="Google Shape;54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00" y="1936825"/>
            <a:ext cx="2263600" cy="1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/>
          <p:nvPr/>
        </p:nvSpPr>
        <p:spPr>
          <a:xfrm>
            <a:off x="0" y="0"/>
            <a:ext cx="4128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84"/>
          <p:cNvSpPr/>
          <p:nvPr/>
        </p:nvSpPr>
        <p:spPr>
          <a:xfrm>
            <a:off x="4572010" y="484378"/>
            <a:ext cx="650400" cy="650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84"/>
          <p:cNvSpPr/>
          <p:nvPr/>
        </p:nvSpPr>
        <p:spPr>
          <a:xfrm>
            <a:off x="4572010" y="1420019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84"/>
          <p:cNvSpPr/>
          <p:nvPr/>
        </p:nvSpPr>
        <p:spPr>
          <a:xfrm>
            <a:off x="4572010" y="3228885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84"/>
          <p:cNvSpPr/>
          <p:nvPr/>
        </p:nvSpPr>
        <p:spPr>
          <a:xfrm>
            <a:off x="5541250" y="59016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Contexto do Problema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84"/>
          <p:cNvSpPr/>
          <p:nvPr/>
        </p:nvSpPr>
        <p:spPr>
          <a:xfrm>
            <a:off x="5541225" y="152580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84"/>
          <p:cNvSpPr/>
          <p:nvPr/>
        </p:nvSpPr>
        <p:spPr>
          <a:xfrm>
            <a:off x="4572010" y="2324444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7" name="Google Shape;55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00" y="1936825"/>
            <a:ext cx="2263600" cy="1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4"/>
          <p:cNvSpPr/>
          <p:nvPr/>
        </p:nvSpPr>
        <p:spPr>
          <a:xfrm>
            <a:off x="4572010" y="484378"/>
            <a:ext cx="650400" cy="650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84"/>
          <p:cNvSpPr/>
          <p:nvPr/>
        </p:nvSpPr>
        <p:spPr>
          <a:xfrm>
            <a:off x="4572010" y="1420019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84"/>
          <p:cNvSpPr/>
          <p:nvPr/>
        </p:nvSpPr>
        <p:spPr>
          <a:xfrm>
            <a:off x="4572010" y="3228885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84"/>
          <p:cNvSpPr/>
          <p:nvPr/>
        </p:nvSpPr>
        <p:spPr>
          <a:xfrm>
            <a:off x="5541225" y="152580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84"/>
          <p:cNvSpPr/>
          <p:nvPr/>
        </p:nvSpPr>
        <p:spPr>
          <a:xfrm>
            <a:off x="5541250" y="3334694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Arquitetura da Solução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63" name="Google Shape;563;p84"/>
          <p:cNvSpPr/>
          <p:nvPr/>
        </p:nvSpPr>
        <p:spPr>
          <a:xfrm>
            <a:off x="4572010" y="2324444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84"/>
          <p:cNvSpPr/>
          <p:nvPr/>
        </p:nvSpPr>
        <p:spPr>
          <a:xfrm>
            <a:off x="5666400" y="2430241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Metodologia do Grupo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5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85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					Contexto do Problema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85"/>
          <p:cNvSpPr/>
          <p:nvPr/>
        </p:nvSpPr>
        <p:spPr>
          <a:xfrm>
            <a:off x="1495350" y="2467151"/>
            <a:ext cx="2474100" cy="1835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Aplicativos existentes não são intuitivos e difíceis de utilizar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85"/>
          <p:cNvSpPr/>
          <p:nvPr/>
        </p:nvSpPr>
        <p:spPr>
          <a:xfrm>
            <a:off x="1924098" y="1520856"/>
            <a:ext cx="1616400" cy="1616100"/>
          </a:xfrm>
          <a:prstGeom prst="ellipse">
            <a:avLst/>
          </a:prstGeom>
          <a:solidFill>
            <a:srgbClr val="212121"/>
          </a:solidFill>
          <a:ln cap="flat" cmpd="sng" w="2032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85"/>
          <p:cNvSpPr txBox="1"/>
          <p:nvPr/>
        </p:nvSpPr>
        <p:spPr>
          <a:xfrm>
            <a:off x="2014062" y="2063450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Aplicativos 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4" name="Google Shape;574;p85"/>
          <p:cNvSpPr/>
          <p:nvPr/>
        </p:nvSpPr>
        <p:spPr>
          <a:xfrm>
            <a:off x="5314775" y="2467151"/>
            <a:ext cx="2474100" cy="1835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Ultimamente muitas pessoas estão em busca de começar a organizar a vida financeira</a:t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85"/>
          <p:cNvSpPr/>
          <p:nvPr/>
        </p:nvSpPr>
        <p:spPr>
          <a:xfrm>
            <a:off x="5743523" y="1520856"/>
            <a:ext cx="1616400" cy="1616100"/>
          </a:xfrm>
          <a:prstGeom prst="ellipse">
            <a:avLst/>
          </a:prstGeom>
          <a:solidFill>
            <a:srgbClr val="212121"/>
          </a:solidFill>
          <a:ln cap="flat" cmpd="sng" w="2032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85"/>
          <p:cNvSpPr txBox="1"/>
          <p:nvPr/>
        </p:nvSpPr>
        <p:spPr>
          <a:xfrm>
            <a:off x="5833487" y="2063450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Pessoas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6"/>
          <p:cNvSpPr/>
          <p:nvPr/>
        </p:nvSpPr>
        <p:spPr>
          <a:xfrm>
            <a:off x="0" y="0"/>
            <a:ext cx="4128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6"/>
          <p:cNvSpPr/>
          <p:nvPr/>
        </p:nvSpPr>
        <p:spPr>
          <a:xfrm>
            <a:off x="4572010" y="484378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86"/>
          <p:cNvSpPr/>
          <p:nvPr/>
        </p:nvSpPr>
        <p:spPr>
          <a:xfrm>
            <a:off x="4572010" y="1420019"/>
            <a:ext cx="650400" cy="650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86"/>
          <p:cNvSpPr/>
          <p:nvPr/>
        </p:nvSpPr>
        <p:spPr>
          <a:xfrm>
            <a:off x="4572010" y="3228885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86"/>
          <p:cNvSpPr/>
          <p:nvPr/>
        </p:nvSpPr>
        <p:spPr>
          <a:xfrm>
            <a:off x="5541250" y="59016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Situação Encontrada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" name="Google Shape;586;p86"/>
          <p:cNvSpPr/>
          <p:nvPr/>
        </p:nvSpPr>
        <p:spPr>
          <a:xfrm>
            <a:off x="5541225" y="152580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86"/>
          <p:cNvSpPr/>
          <p:nvPr/>
        </p:nvSpPr>
        <p:spPr>
          <a:xfrm>
            <a:off x="5541225" y="3334669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88" name="Google Shape;588;p86"/>
          <p:cNvSpPr/>
          <p:nvPr/>
        </p:nvSpPr>
        <p:spPr>
          <a:xfrm>
            <a:off x="4572010" y="2324444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86"/>
          <p:cNvSpPr/>
          <p:nvPr/>
        </p:nvSpPr>
        <p:spPr>
          <a:xfrm>
            <a:off x="5541225" y="243022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Cronograma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90" name="Google Shape;59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00" y="1936825"/>
            <a:ext cx="2263600" cy="1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7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87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								Solução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87"/>
          <p:cNvSpPr/>
          <p:nvPr/>
        </p:nvSpPr>
        <p:spPr>
          <a:xfrm>
            <a:off x="1495350" y="2467151"/>
            <a:ext cx="2474100" cy="1835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Site intuitivo e fácil de ser utilizado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p87"/>
          <p:cNvSpPr/>
          <p:nvPr/>
        </p:nvSpPr>
        <p:spPr>
          <a:xfrm>
            <a:off x="1924098" y="1520856"/>
            <a:ext cx="1616400" cy="1616100"/>
          </a:xfrm>
          <a:prstGeom prst="ellipse">
            <a:avLst/>
          </a:prstGeom>
          <a:solidFill>
            <a:srgbClr val="212121"/>
          </a:solidFill>
          <a:ln cap="flat" cmpd="sng" w="2032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87"/>
          <p:cNvSpPr txBox="1"/>
          <p:nvPr/>
        </p:nvSpPr>
        <p:spPr>
          <a:xfrm>
            <a:off x="2014062" y="2063450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Site Intuitivo</a:t>
            </a:r>
            <a:endParaRPr sz="11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0" name="Google Shape;600;p87"/>
          <p:cNvSpPr/>
          <p:nvPr/>
        </p:nvSpPr>
        <p:spPr>
          <a:xfrm>
            <a:off x="5314775" y="2467151"/>
            <a:ext cx="2474100" cy="1835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Com isso as pessoas podem organizar sua vida financeira de uma forma muito eficiente</a:t>
            </a:r>
            <a:endParaRPr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p87"/>
          <p:cNvSpPr/>
          <p:nvPr/>
        </p:nvSpPr>
        <p:spPr>
          <a:xfrm>
            <a:off x="5743523" y="1520856"/>
            <a:ext cx="1616400" cy="1616100"/>
          </a:xfrm>
          <a:prstGeom prst="ellipse">
            <a:avLst/>
          </a:prstGeom>
          <a:solidFill>
            <a:srgbClr val="212121"/>
          </a:solidFill>
          <a:ln cap="flat" cmpd="sng" w="2032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7"/>
          <p:cNvSpPr txBox="1"/>
          <p:nvPr/>
        </p:nvSpPr>
        <p:spPr>
          <a:xfrm>
            <a:off x="5833487" y="2063450"/>
            <a:ext cx="1437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Pessoas</a:t>
            </a:r>
            <a:endParaRPr sz="15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5" y="156550"/>
            <a:ext cx="1348324" cy="5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8"/>
          <p:cNvSpPr/>
          <p:nvPr/>
        </p:nvSpPr>
        <p:spPr>
          <a:xfrm rot="5400000">
            <a:off x="4273475" y="-4273350"/>
            <a:ext cx="602400" cy="914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88"/>
          <p:cNvSpPr txBox="1"/>
          <p:nvPr/>
        </p:nvSpPr>
        <p:spPr>
          <a:xfrm>
            <a:off x="49575" y="39588"/>
            <a:ext cx="9149100" cy="52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0" name="Google Shape;61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14575"/>
            <a:ext cx="8839199" cy="371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9"/>
          <p:cNvSpPr/>
          <p:nvPr/>
        </p:nvSpPr>
        <p:spPr>
          <a:xfrm>
            <a:off x="0" y="0"/>
            <a:ext cx="4128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9"/>
          <p:cNvSpPr/>
          <p:nvPr/>
        </p:nvSpPr>
        <p:spPr>
          <a:xfrm>
            <a:off x="4572010" y="484378"/>
            <a:ext cx="650400" cy="650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89"/>
          <p:cNvSpPr/>
          <p:nvPr/>
        </p:nvSpPr>
        <p:spPr>
          <a:xfrm>
            <a:off x="4572010" y="1420019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89"/>
          <p:cNvSpPr/>
          <p:nvPr/>
        </p:nvSpPr>
        <p:spPr>
          <a:xfrm>
            <a:off x="4572010" y="3228885"/>
            <a:ext cx="650400" cy="6501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89"/>
          <p:cNvSpPr/>
          <p:nvPr/>
        </p:nvSpPr>
        <p:spPr>
          <a:xfrm>
            <a:off x="4572010" y="2324444"/>
            <a:ext cx="650400" cy="650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89"/>
          <p:cNvSpPr/>
          <p:nvPr/>
        </p:nvSpPr>
        <p:spPr>
          <a:xfrm>
            <a:off x="5541250" y="59016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Contexto do Problema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89"/>
          <p:cNvSpPr/>
          <p:nvPr/>
        </p:nvSpPr>
        <p:spPr>
          <a:xfrm>
            <a:off x="5541225" y="1525803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89"/>
          <p:cNvSpPr/>
          <p:nvPr/>
        </p:nvSpPr>
        <p:spPr>
          <a:xfrm>
            <a:off x="5541225" y="3334669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Arquitetura da Solução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23" name="Google Shape;623;p89"/>
          <p:cNvSpPr/>
          <p:nvPr/>
        </p:nvSpPr>
        <p:spPr>
          <a:xfrm>
            <a:off x="5541225" y="2430228"/>
            <a:ext cx="334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Metodologia do Grupo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624" name="Google Shape;62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00" y="1936825"/>
            <a:ext cx="2263600" cy="1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0"/>
          <p:cNvSpPr/>
          <p:nvPr/>
        </p:nvSpPr>
        <p:spPr>
          <a:xfrm rot="5400000">
            <a:off x="133950" y="693450"/>
            <a:ext cx="4337400" cy="460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90"/>
          <p:cNvSpPr/>
          <p:nvPr/>
        </p:nvSpPr>
        <p:spPr>
          <a:xfrm rot="5400000">
            <a:off x="1889425" y="-1894025"/>
            <a:ext cx="827400" cy="4606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90"/>
          <p:cNvSpPr txBox="1"/>
          <p:nvPr/>
        </p:nvSpPr>
        <p:spPr>
          <a:xfrm>
            <a:off x="-2523062" y="147775"/>
            <a:ext cx="91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Divisão de Papéis</a:t>
            </a:r>
            <a:endParaRPr b="1" sz="22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90"/>
          <p:cNvSpPr txBox="1"/>
          <p:nvPr/>
        </p:nvSpPr>
        <p:spPr>
          <a:xfrm>
            <a:off x="5064875" y="981250"/>
            <a:ext cx="38763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Scrum Master: Emanuel Gandra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Owner:</a:t>
            </a:r>
            <a:b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João Madeira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Equipe de desenvolvimento: João Madeira, João Lucas Curi, Emanuel Gandra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-3770" l="-11759" r="-25301" t="-6800"/>
          <a:stretch/>
        </p:blipFill>
        <p:spPr>
          <a:xfrm flipH="1">
            <a:off x="352225" y="1051600"/>
            <a:ext cx="3635800" cy="3311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4" name="Google Shape;634;p90"/>
          <p:cNvGrpSpPr/>
          <p:nvPr/>
        </p:nvGrpSpPr>
        <p:grpSpPr>
          <a:xfrm>
            <a:off x="1179875" y="1332500"/>
            <a:ext cx="1556000" cy="1767550"/>
            <a:chOff x="1224388" y="1426200"/>
            <a:chExt cx="1556000" cy="1767550"/>
          </a:xfrm>
        </p:grpSpPr>
        <p:sp>
          <p:nvSpPr>
            <p:cNvPr id="635" name="Google Shape;635;p90"/>
            <p:cNvSpPr txBox="1"/>
            <p:nvPr/>
          </p:nvSpPr>
          <p:spPr>
            <a:xfrm>
              <a:off x="2054338" y="1426200"/>
              <a:ext cx="668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SM</a:t>
              </a:r>
              <a:endParaRPr b="1" sz="800">
                <a:solidFill>
                  <a:srgbClr val="434343"/>
                </a:solidFill>
              </a:endParaRPr>
            </a:p>
          </p:txBody>
        </p:sp>
        <p:sp>
          <p:nvSpPr>
            <p:cNvPr id="636" name="Google Shape;636;p90"/>
            <p:cNvSpPr txBox="1"/>
            <p:nvPr/>
          </p:nvSpPr>
          <p:spPr>
            <a:xfrm>
              <a:off x="1455138" y="1562813"/>
              <a:ext cx="3897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pt-BR" sz="18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</a:t>
              </a:r>
              <a:endParaRPr b="1" sz="800">
                <a:solidFill>
                  <a:srgbClr val="434343"/>
                </a:solidFill>
              </a:endParaRPr>
            </a:p>
          </p:txBody>
        </p:sp>
        <p:sp>
          <p:nvSpPr>
            <p:cNvPr id="637" name="Google Shape;637;p90"/>
            <p:cNvSpPr txBox="1"/>
            <p:nvPr/>
          </p:nvSpPr>
          <p:spPr>
            <a:xfrm>
              <a:off x="1224388" y="2777350"/>
              <a:ext cx="5394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rgbClr val="434343"/>
                </a:solidFill>
              </a:endParaRPr>
            </a:p>
          </p:txBody>
        </p:sp>
        <p:sp>
          <p:nvSpPr>
            <p:cNvPr id="638" name="Google Shape;638;p90"/>
            <p:cNvSpPr txBox="1"/>
            <p:nvPr/>
          </p:nvSpPr>
          <p:spPr>
            <a:xfrm>
              <a:off x="2240988" y="2610925"/>
              <a:ext cx="5394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434343"/>
                </a:solidFill>
              </a:endParaRPr>
            </a:p>
          </p:txBody>
        </p:sp>
      </p:grpSp>
      <p:pic>
        <p:nvPicPr>
          <p:cNvPr id="639" name="Google Shape;639;p90"/>
          <p:cNvPicPr preferRelativeResize="0"/>
          <p:nvPr/>
        </p:nvPicPr>
        <p:blipFill rotWithShape="1">
          <a:blip r:embed="rId4">
            <a:alphaModFix amt="82000"/>
          </a:blip>
          <a:srcRect b="0" l="66151" r="0" t="0"/>
          <a:stretch/>
        </p:blipFill>
        <p:spPr>
          <a:xfrm>
            <a:off x="2773700" y="1261775"/>
            <a:ext cx="915050" cy="29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0"/>
          <p:cNvSpPr txBox="1"/>
          <p:nvPr/>
        </p:nvSpPr>
        <p:spPr>
          <a:xfrm>
            <a:off x="2842038" y="1478775"/>
            <a:ext cx="516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800">
              <a:solidFill>
                <a:srgbClr val="434343"/>
              </a:solidFill>
            </a:endParaRPr>
          </a:p>
        </p:txBody>
      </p:sp>
      <p:sp>
        <p:nvSpPr>
          <p:cNvPr id="641" name="Google Shape;641;p90"/>
          <p:cNvSpPr txBox="1"/>
          <p:nvPr/>
        </p:nvSpPr>
        <p:spPr>
          <a:xfrm>
            <a:off x="3240325" y="26376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187C0"/>
      </a:accent1>
      <a:accent2>
        <a:srgbClr val="57687B"/>
      </a:accent2>
      <a:accent3>
        <a:srgbClr val="359CDB"/>
      </a:accent3>
      <a:accent4>
        <a:srgbClr val="F4AB1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